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_rels/presentation.xml.rels" ContentType="application/vnd.openxmlformats-package.relationships+xml"/>
  <Override PartName="/ppt/media/image13.png" ContentType="image/png"/>
  <Override PartName="/ppt/media/image4.png" ContentType="image/png"/>
  <Override PartName="/ppt/media/image9.png" ContentType="image/png"/>
  <Override PartName="/ppt/media/image18.png" ContentType="image/png"/>
  <Override PartName="/ppt/media/image20.png" ContentType="image/png"/>
  <Override PartName="/ppt/media/image12.png" ContentType="image/png"/>
  <Override PartName="/ppt/media/image3.png" ContentType="image/png"/>
  <Override PartName="/ppt/media/image19.png" ContentType="image/png"/>
  <Override PartName="/ppt/media/image14.png" ContentType="image/png"/>
  <Override PartName="/ppt/media/image5.png" ContentType="image/png"/>
  <Override PartName="/ppt/media/image15.png" ContentType="image/png"/>
  <Override PartName="/ppt/media/image6.png" ContentType="image/png"/>
  <Override PartName="/ppt/media/image10.png" ContentType="image/png"/>
  <Override PartName="/ppt/media/image1.png" ContentType="image/png"/>
  <Override PartName="/ppt/media/image16.png" ContentType="image/png"/>
  <Override PartName="/ppt/media/image7.png" ContentType="image/png"/>
  <Override PartName="/ppt/media/image2.png" ContentType="image/png"/>
  <Override PartName="/ppt/media/image11.png" ContentType="image/png"/>
  <Override PartName="/ppt/media/image17.png" ContentType="image/png"/>
  <Override PartName="/ppt/media/image8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4.xml.rels" ContentType="application/vnd.openxmlformats-package.relationships+xml"/>
  <Override PartName="/ppt/slides/_rels/slide32.xml.rels" ContentType="application/vnd.openxmlformats-package.relationships+xml"/>
  <Override PartName="/ppt/slides/_rels/slide31.xml.rels" ContentType="application/vnd.openxmlformats-package.relationships+xml"/>
  <Override PartName="/ppt/slides/_rels/slide29.xml.rels" ContentType="application/vnd.openxmlformats-package.relationships+xml"/>
  <Override PartName="/ppt/slides/_rels/slide5.xml.rels" ContentType="application/vnd.openxmlformats-package.relationships+xml"/>
  <Override PartName="/ppt/slides/_rels/slide22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30.xml.rels" ContentType="application/vnd.openxmlformats-package.relationships+xml"/>
  <Override PartName="/ppt/slides/_rels/slide28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27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1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13.xml" ContentType="application/vnd.openxmlformats-officedocument.presentationml.slide+xml"/>
  <Override PartName="/ppt/slides/slide25.xml" ContentType="application/vnd.openxmlformats-officedocument.presentationml.slide+xml"/>
  <Override PartName="/ppt/slides/slide30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26.xml" ContentType="application/vnd.openxmlformats-officedocument.presentationml.slide+xml"/>
  <Override PartName="/ppt/notesSlides/_rels/notesSlide32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30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x="20104100" cy="11309350"/>
  <p:notesSz cx="20104100" cy="1130935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dt" idx="5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ftr" idx="6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sldNum" idx="7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4EC99ECB-F983-47BC-92F5-C95EE444A7FD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2.xml.rels><?xml version="1.0" encoding="UTF-8"?>
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ldImg"/>
          </p:nvPr>
        </p:nvSpPr>
        <p:spPr>
          <a:xfrm>
            <a:off x="6281640" y="847800"/>
            <a:ext cx="7535880" cy="4237200"/>
          </a:xfrm>
          <a:prstGeom prst="rect">
            <a:avLst/>
          </a:prstGeom>
          <a:ln w="0">
            <a:noFill/>
          </a:ln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2009880" y="5372280"/>
            <a:ext cx="16079760" cy="5085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sldNum" idx="14"/>
          </p:nvPr>
        </p:nvSpPr>
        <p:spPr>
          <a:xfrm>
            <a:off x="11387160" y="10742760"/>
            <a:ext cx="8707680" cy="5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1200" spc="-1" strike="noStrike">
                <a:solidFill>
                  <a:schemeClr val="dk1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5E24579-FD9C-4AF3-8E68-EB4D2B2170A3}" type="slidenum">
              <a:rPr b="0" lang="en-IN" sz="1200" spc="-1" strike="noStrike">
                <a:solidFill>
                  <a:schemeClr val="dk1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sldImg"/>
          </p:nvPr>
        </p:nvSpPr>
        <p:spPr>
          <a:xfrm>
            <a:off x="6281640" y="847800"/>
            <a:ext cx="7535880" cy="4237200"/>
          </a:xfrm>
          <a:prstGeom prst="rect">
            <a:avLst/>
          </a:prstGeom>
          <a:ln w="0">
            <a:noFill/>
          </a:ln>
        </p:spPr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2009880" y="5372280"/>
            <a:ext cx="16079760" cy="5085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sldNum" idx="16"/>
          </p:nvPr>
        </p:nvSpPr>
        <p:spPr>
          <a:xfrm>
            <a:off x="11387160" y="10742760"/>
            <a:ext cx="8707680" cy="5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1200" spc="-1" strike="noStrike">
                <a:solidFill>
                  <a:schemeClr val="dk1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E411B1D-DC71-49ED-9C6B-CE5C3191DE8B}" type="slidenum">
              <a:rPr b="0" lang="en-IN" sz="1200" spc="-1" strike="noStrike">
                <a:solidFill>
                  <a:schemeClr val="dk1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ldImg"/>
          </p:nvPr>
        </p:nvSpPr>
        <p:spPr>
          <a:xfrm>
            <a:off x="6281640" y="847800"/>
            <a:ext cx="7535880" cy="4237200"/>
          </a:xfrm>
          <a:prstGeom prst="rect">
            <a:avLst/>
          </a:prstGeom>
          <a:ln w="0">
            <a:noFill/>
          </a:ln>
        </p:spPr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2009880" y="5372280"/>
            <a:ext cx="16079760" cy="5085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sldNum" idx="17"/>
          </p:nvPr>
        </p:nvSpPr>
        <p:spPr>
          <a:xfrm>
            <a:off x="11387160" y="10742760"/>
            <a:ext cx="8707680" cy="5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1200" spc="-1" strike="noStrike">
                <a:solidFill>
                  <a:schemeClr val="dk1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D08185F-AAA2-417B-B8C3-9221EE63E108}" type="slidenum">
              <a:rPr b="0" lang="en-IN" sz="1200" spc="-1" strike="noStrike">
                <a:solidFill>
                  <a:schemeClr val="dk1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ldImg"/>
          </p:nvPr>
        </p:nvSpPr>
        <p:spPr>
          <a:xfrm>
            <a:off x="6281640" y="847800"/>
            <a:ext cx="7535880" cy="4237200"/>
          </a:xfrm>
          <a:prstGeom prst="rect">
            <a:avLst/>
          </a:prstGeom>
          <a:ln w="0">
            <a:noFill/>
          </a:ln>
        </p:spPr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2009880" y="5372280"/>
            <a:ext cx="16079760" cy="5085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sldNum" idx="18"/>
          </p:nvPr>
        </p:nvSpPr>
        <p:spPr>
          <a:xfrm>
            <a:off x="11387160" y="10742760"/>
            <a:ext cx="8707680" cy="5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1200" spc="-1" strike="noStrike">
                <a:solidFill>
                  <a:schemeClr val="dk1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948EDE2-62A2-4E11-8056-1875AA5C16A6}" type="slidenum">
              <a:rPr b="0" lang="en-IN" sz="1200" spc="-1" strike="noStrike">
                <a:solidFill>
                  <a:schemeClr val="dk1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ldImg"/>
          </p:nvPr>
        </p:nvSpPr>
        <p:spPr>
          <a:xfrm>
            <a:off x="6281640" y="847800"/>
            <a:ext cx="7535880" cy="4237200"/>
          </a:xfrm>
          <a:prstGeom prst="rect">
            <a:avLst/>
          </a:prstGeom>
          <a:ln w="0">
            <a:noFill/>
          </a:ln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2009880" y="5372280"/>
            <a:ext cx="16079760" cy="5085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sldNum" idx="15"/>
          </p:nvPr>
        </p:nvSpPr>
        <p:spPr>
          <a:xfrm>
            <a:off x="11387160" y="10742760"/>
            <a:ext cx="8707680" cy="5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1200" spc="-1" strike="noStrike">
                <a:solidFill>
                  <a:schemeClr val="dk1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44EAD21-19C5-47EF-83FA-B6B938B2AE3A}" type="slidenum">
              <a:rPr b="0" lang="en-IN" sz="1200" spc="-1" strike="noStrike">
                <a:solidFill>
                  <a:schemeClr val="dk1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sldImg"/>
          </p:nvPr>
        </p:nvSpPr>
        <p:spPr>
          <a:xfrm>
            <a:off x="6281640" y="847800"/>
            <a:ext cx="7535880" cy="4237200"/>
          </a:xfrm>
          <a:prstGeom prst="rect">
            <a:avLst/>
          </a:prstGeom>
          <a:ln w="0">
            <a:noFill/>
          </a:ln>
        </p:spPr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2009880" y="5372280"/>
            <a:ext cx="16079760" cy="5085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sldNum" idx="19"/>
          </p:nvPr>
        </p:nvSpPr>
        <p:spPr>
          <a:xfrm>
            <a:off x="11387160" y="10742760"/>
            <a:ext cx="8707680" cy="5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1200" spc="-1" strike="noStrike">
                <a:solidFill>
                  <a:schemeClr val="dk1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FA823A1-1394-4D9E-BF70-3D2A2D862E0B}" type="slidenum">
              <a:rPr b="0" lang="en-IN" sz="1200" spc="-1" strike="noStrike">
                <a:solidFill>
                  <a:schemeClr val="dk1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ldImg"/>
          </p:nvPr>
        </p:nvSpPr>
        <p:spPr>
          <a:xfrm>
            <a:off x="6281640" y="847800"/>
            <a:ext cx="7535880" cy="4237200"/>
          </a:xfrm>
          <a:prstGeom prst="rect">
            <a:avLst/>
          </a:prstGeom>
          <a:ln w="0">
            <a:noFill/>
          </a:ln>
        </p:spPr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2009880" y="5372280"/>
            <a:ext cx="16079760" cy="5085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sldNum" idx="20"/>
          </p:nvPr>
        </p:nvSpPr>
        <p:spPr>
          <a:xfrm>
            <a:off x="11387160" y="10742760"/>
            <a:ext cx="8707680" cy="5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1200" spc="-1" strike="noStrike">
                <a:solidFill>
                  <a:schemeClr val="dk1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F006908-96D6-43B0-824B-7030B701A00E}" type="slidenum">
              <a:rPr b="0" lang="en-IN" sz="1200" spc="-1" strike="noStrike">
                <a:solidFill>
                  <a:schemeClr val="dk1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ldImg"/>
          </p:nvPr>
        </p:nvSpPr>
        <p:spPr>
          <a:xfrm>
            <a:off x="6281640" y="847800"/>
            <a:ext cx="7535880" cy="4237200"/>
          </a:xfrm>
          <a:prstGeom prst="rect">
            <a:avLst/>
          </a:prstGeom>
          <a:ln w="0">
            <a:noFill/>
          </a:ln>
        </p:spPr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2009880" y="5372280"/>
            <a:ext cx="16079760" cy="5085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sldNum" idx="21"/>
          </p:nvPr>
        </p:nvSpPr>
        <p:spPr>
          <a:xfrm>
            <a:off x="11387160" y="10742760"/>
            <a:ext cx="8707680" cy="56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1200" spc="-1" strike="noStrike">
                <a:solidFill>
                  <a:schemeClr val="dk1"/>
                </a:solidFill>
                <a:latin typeface="Calibri"/>
                <a:ea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6BA6704-ADC7-4BD1-8CE8-FD2C3FE5081F}" type="slidenum">
              <a:rPr b="0" lang="en-IN" sz="1200" spc="-1" strike="noStrike">
                <a:solidFill>
                  <a:schemeClr val="dk1"/>
                </a:solidFill>
                <a:latin typeface="Calibri"/>
                <a:ea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61120" y="2054160"/>
            <a:ext cx="18727920" cy="125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56560" y="4084560"/>
            <a:ext cx="18727920" cy="750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71E4053-0D9D-40E4-9B9B-FD062914788F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861120" y="2054160"/>
            <a:ext cx="18727920" cy="125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ubTitle"/>
          </p:nvPr>
        </p:nvSpPr>
        <p:spPr>
          <a:xfrm>
            <a:off x="556560" y="4084560"/>
            <a:ext cx="18727920" cy="750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10DC70C-387A-453A-BC85-6B12FC517352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EB7A545-B547-44C5-9F49-7E90D233FE03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861120" y="2054160"/>
            <a:ext cx="18727920" cy="125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556560" y="4084560"/>
            <a:ext cx="18727920" cy="750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03300EE-3B1C-4FDC-AEA3-1AECE1FE2E93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1" descr=""/>
          <p:cNvPicPr/>
          <p:nvPr/>
        </p:nvPicPr>
        <p:blipFill>
          <a:blip r:embed="rId3"/>
          <a:stretch/>
        </p:blipFill>
        <p:spPr>
          <a:xfrm>
            <a:off x="474840" y="474840"/>
            <a:ext cx="3309480" cy="1419480"/>
          </a:xfrm>
          <a:prstGeom prst="rect">
            <a:avLst/>
          </a:prstGeom>
          <a:ln w="0">
            <a:noFill/>
          </a:ln>
        </p:spPr>
      </p:pic>
      <p:pic>
        <p:nvPicPr>
          <p:cNvPr id="1" name="Google Shape;13;p1" descr=""/>
          <p:cNvPicPr/>
          <p:nvPr/>
        </p:nvPicPr>
        <p:blipFill>
          <a:blip r:embed="rId4"/>
          <a:stretch/>
        </p:blipFill>
        <p:spPr>
          <a:xfrm>
            <a:off x="7614360" y="10400400"/>
            <a:ext cx="4870080" cy="736200"/>
          </a:xfrm>
          <a:prstGeom prst="rect">
            <a:avLst/>
          </a:prstGeom>
          <a:ln w="0">
            <a:noFill/>
          </a:ln>
        </p:spPr>
      </p:pic>
      <p:sp>
        <p:nvSpPr>
          <p:cNvPr id="2" name="Google Shape;16;p2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3" name="Google Shape;17;p2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61120" y="2054160"/>
            <a:ext cx="18727920" cy="125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56560" y="4084560"/>
            <a:ext cx="18727920" cy="750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sldNum" idx="1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77C9D45-60C0-4F52-A3FC-816BA949138D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10;p1" descr=""/>
          <p:cNvPicPr/>
          <p:nvPr/>
        </p:nvPicPr>
        <p:blipFill>
          <a:blip r:embed="rId3"/>
          <a:stretch/>
        </p:blipFill>
        <p:spPr>
          <a:xfrm>
            <a:off x="474840" y="474840"/>
            <a:ext cx="3309480" cy="1419480"/>
          </a:xfrm>
          <a:prstGeom prst="rect">
            <a:avLst/>
          </a:prstGeom>
          <a:ln w="0">
            <a:noFill/>
          </a:ln>
        </p:spPr>
      </p:pic>
      <p:pic>
        <p:nvPicPr>
          <p:cNvPr id="10" name="Google Shape;13;p1" descr=""/>
          <p:cNvPicPr/>
          <p:nvPr/>
        </p:nvPicPr>
        <p:blipFill>
          <a:blip r:embed="rId4"/>
          <a:stretch/>
        </p:blipFill>
        <p:spPr>
          <a:xfrm>
            <a:off x="7614360" y="10400400"/>
            <a:ext cx="4870080" cy="736200"/>
          </a:xfrm>
          <a:prstGeom prst="rect">
            <a:avLst/>
          </a:prstGeom>
          <a:ln w="0">
            <a:noFill/>
          </a:ln>
        </p:spPr>
      </p:pic>
      <p:sp>
        <p:nvSpPr>
          <p:cNvPr id="11" name="Google Shape;16;p2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2" name="Google Shape;17;p2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61120" y="2054160"/>
            <a:ext cx="18727920" cy="125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ldNum" idx="2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F9D3836-AFF4-4072-A70A-7A3A4F0562CC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005120" y="2646360"/>
            <a:ext cx="18093240" cy="655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21;p3" descr=""/>
          <p:cNvPicPr/>
          <p:nvPr/>
        </p:nvPicPr>
        <p:blipFill>
          <a:blip r:embed="rId3"/>
          <a:stretch/>
        </p:blipFill>
        <p:spPr>
          <a:xfrm>
            <a:off x="474840" y="474840"/>
            <a:ext cx="3309480" cy="1419480"/>
          </a:xfrm>
          <a:prstGeom prst="rect">
            <a:avLst/>
          </a:prstGeom>
          <a:ln w="0">
            <a:noFill/>
          </a:ln>
        </p:spPr>
      </p:pic>
      <p:pic>
        <p:nvPicPr>
          <p:cNvPr id="19" name="Google Shape;25;p3" descr=""/>
          <p:cNvPicPr/>
          <p:nvPr/>
        </p:nvPicPr>
        <p:blipFill>
          <a:blip r:embed="rId4"/>
          <a:stretch/>
        </p:blipFill>
        <p:spPr>
          <a:xfrm>
            <a:off x="15354360" y="912600"/>
            <a:ext cx="4334400" cy="654840"/>
          </a:xfrm>
          <a:prstGeom prst="rect">
            <a:avLst/>
          </a:prstGeom>
          <a:ln w="0">
            <a:noFill/>
          </a:ln>
        </p:spPr>
      </p:pic>
      <p:sp>
        <p:nvSpPr>
          <p:cNvPr id="20" name="PlaceHolder 1"/>
          <p:cNvSpPr>
            <a:spLocks noGrp="1"/>
          </p:cNvSpPr>
          <p:nvPr>
            <p:ph type="sldNum" idx="3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B7D0D6F-B1B6-436B-AD7A-8BCC0F307A41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title"/>
          </p:nvPr>
        </p:nvSpPr>
        <p:spPr>
          <a:xfrm>
            <a:off x="1005120" y="451080"/>
            <a:ext cx="18093240" cy="188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005120" y="2646360"/>
            <a:ext cx="18093240" cy="6558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1;p3" descr=""/>
          <p:cNvPicPr/>
          <p:nvPr/>
        </p:nvPicPr>
        <p:blipFill>
          <a:blip r:embed="rId3"/>
          <a:stretch/>
        </p:blipFill>
        <p:spPr>
          <a:xfrm>
            <a:off x="474840" y="474840"/>
            <a:ext cx="3309480" cy="1419480"/>
          </a:xfrm>
          <a:prstGeom prst="rect">
            <a:avLst/>
          </a:prstGeom>
          <a:ln w="0">
            <a:noFill/>
          </a:ln>
        </p:spPr>
      </p:pic>
      <p:pic>
        <p:nvPicPr>
          <p:cNvPr id="24" name="Google Shape;25;p3" descr=""/>
          <p:cNvPicPr/>
          <p:nvPr/>
        </p:nvPicPr>
        <p:blipFill>
          <a:blip r:embed="rId4"/>
          <a:stretch/>
        </p:blipFill>
        <p:spPr>
          <a:xfrm>
            <a:off x="15354360" y="912600"/>
            <a:ext cx="4334400" cy="654840"/>
          </a:xfrm>
          <a:prstGeom prst="rect">
            <a:avLst/>
          </a:prstGeom>
          <a:ln w="0">
            <a:noFill/>
          </a:ln>
        </p:spPr>
      </p:pic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61120" y="2054160"/>
            <a:ext cx="18727920" cy="1253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556560" y="4084560"/>
            <a:ext cx="18727920" cy="750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sldNum" idx="4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4388383-E9FD-402A-BBDA-4B91A76FAB2D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4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4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143;p26"/>
          <p:cNvSpPr/>
          <p:nvPr/>
        </p:nvSpPr>
        <p:spPr>
          <a:xfrm>
            <a:off x="5603760" y="1336680"/>
            <a:ext cx="141480" cy="142920"/>
          </a:xfrm>
          <a:prstGeom prst="rect">
            <a:avLst/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Calibri"/>
              <a:ea typeface="Calibri"/>
            </a:endParaRPr>
          </a:p>
        </p:txBody>
      </p:sp>
      <p:sp>
        <p:nvSpPr>
          <p:cNvPr id="37" name="Google Shape;144;p26"/>
          <p:cNvSpPr/>
          <p:nvPr/>
        </p:nvSpPr>
        <p:spPr>
          <a:xfrm>
            <a:off x="2743200" y="2008080"/>
            <a:ext cx="16829280" cy="13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6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Enhanced LongRange Location Tracking and Fall Detection System</a:t>
            </a:r>
            <a:endParaRPr b="0" lang="en-US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Google Shape;145;p26"/>
          <p:cNvSpPr/>
          <p:nvPr/>
        </p:nvSpPr>
        <p:spPr>
          <a:xfrm>
            <a:off x="527040" y="3254400"/>
            <a:ext cx="18892800" cy="695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1RV23MC080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RAJESHA C U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Under the Guidance 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Of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5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1"/>
          <p:cNvSpPr>
            <a:spLocks noGrp="1"/>
          </p:cNvSpPr>
          <p:nvPr>
            <p:ph type="sldNum" idx="8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9062700-11A3-454B-99EF-5B4BDEA29CA8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Google Shape;147;p26"/>
          <p:cNvSpPr/>
          <p:nvPr/>
        </p:nvSpPr>
        <p:spPr>
          <a:xfrm>
            <a:off x="3803760" y="351000"/>
            <a:ext cx="15616440" cy="139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78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Major Project – MCA491P</a:t>
            </a:r>
            <a:endParaRPr b="0" lang="en-US" sz="7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"/>
          <p:cNvSpPr/>
          <p:nvPr/>
        </p:nvSpPr>
        <p:spPr>
          <a:xfrm>
            <a:off x="7315200" y="7788240"/>
            <a:ext cx="5482080" cy="318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Dr. Deepika K    Associate Professor   Department of MCA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"/>
          <p:cNvSpPr/>
          <p:nvPr/>
        </p:nvSpPr>
        <p:spPr>
          <a:xfrm>
            <a:off x="914400" y="2286000"/>
            <a:ext cx="16457040" cy="889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</a:pPr>
            <a:r>
              <a:rPr b="1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Performance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The system must handle at least 2 active nodes transmitting data every 30 seconds, with the dashboard updating within 5 seconds of data arrival.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</a:pPr>
            <a:r>
              <a:rPr b="1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Reliability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LoRa communication should ensure &gt;95% packet delivery success rate under normal conditions.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Emergency alerts must always have highest transmission priority.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</a:pPr>
            <a:r>
              <a:rPr b="1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Power Efficiency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Each node should last at least 12–24 hours on a 5000 mAh battery.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Devices must use deep sleep mode when idle to extend battery life.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</a:pPr>
            <a:r>
              <a:rPr b="1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Usability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The web dashboard must be mobile-friendly, simple, and clear, showing telemetry, maps, and alerts in real time.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Emergency alerts should be visually highlighted (e.g., red blinking indicators).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</a:pPr>
            <a:r>
              <a:rPr b="1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Availability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The system should work completely offline using ESP32’s Wi-Fi AP and SD card logging.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Data must remain accessible even during temporary disconnections.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"/>
          <p:cNvSpPr/>
          <p:nvPr/>
        </p:nvSpPr>
        <p:spPr>
          <a:xfrm>
            <a:off x="4800600" y="833400"/>
            <a:ext cx="9370440" cy="145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Non-Functional Requirements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" descr=""/>
          <p:cNvPicPr/>
          <p:nvPr/>
        </p:nvPicPr>
        <p:blipFill>
          <a:blip r:embed="rId1"/>
          <a:stretch/>
        </p:blipFill>
        <p:spPr>
          <a:xfrm>
            <a:off x="4574160" y="1828800"/>
            <a:ext cx="10012320" cy="6968880"/>
          </a:xfrm>
          <a:prstGeom prst="rect">
            <a:avLst/>
          </a:prstGeom>
          <a:ln w="0">
            <a:noFill/>
          </a:ln>
        </p:spPr>
      </p:pic>
      <p:sp>
        <p:nvSpPr>
          <p:cNvPr id="67" name=""/>
          <p:cNvSpPr/>
          <p:nvPr/>
        </p:nvSpPr>
        <p:spPr>
          <a:xfrm>
            <a:off x="3658320" y="9601200"/>
            <a:ext cx="11884320" cy="90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Block Diagram of Long Range Based Location Tracking and Fall Detection System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" descr=""/>
          <p:cNvPicPr/>
          <p:nvPr/>
        </p:nvPicPr>
        <p:blipFill>
          <a:blip r:embed="rId1"/>
          <a:stretch/>
        </p:blipFill>
        <p:spPr>
          <a:xfrm>
            <a:off x="6413400" y="1143000"/>
            <a:ext cx="7071840" cy="8161920"/>
          </a:xfrm>
          <a:prstGeom prst="rect">
            <a:avLst/>
          </a:prstGeom>
          <a:ln w="0">
            <a:noFill/>
          </a:ln>
        </p:spPr>
      </p:pic>
      <p:sp>
        <p:nvSpPr>
          <p:cNvPr id="69" name=""/>
          <p:cNvSpPr/>
          <p:nvPr/>
        </p:nvSpPr>
        <p:spPr>
          <a:xfrm>
            <a:off x="3891240" y="9830520"/>
            <a:ext cx="11880000" cy="45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Class Diagram of Long Range Based Location Tracking and Fall Detection System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" descr=""/>
          <p:cNvPicPr/>
          <p:nvPr/>
        </p:nvPicPr>
        <p:blipFill>
          <a:blip r:embed="rId1"/>
          <a:stretch/>
        </p:blipFill>
        <p:spPr>
          <a:xfrm>
            <a:off x="5214600" y="2514600"/>
            <a:ext cx="8956440" cy="6767280"/>
          </a:xfrm>
          <a:prstGeom prst="rect">
            <a:avLst/>
          </a:prstGeom>
          <a:ln w="0">
            <a:noFill/>
          </a:ln>
        </p:spPr>
      </p:pic>
      <p:sp>
        <p:nvSpPr>
          <p:cNvPr id="71" name=""/>
          <p:cNvSpPr/>
          <p:nvPr/>
        </p:nvSpPr>
        <p:spPr>
          <a:xfrm>
            <a:off x="4577040" y="9829800"/>
            <a:ext cx="1188000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Use Case Diagram of Long Range Based Location Tracking and Fall Detection System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>
            <a:off x="5943600" y="1371600"/>
            <a:ext cx="7715160" cy="8573400"/>
          </a:xfrm>
          <a:prstGeom prst="rect">
            <a:avLst/>
          </a:prstGeom>
          <a:ln w="0">
            <a:noFill/>
          </a:ln>
        </p:spPr>
      </p:pic>
      <p:sp>
        <p:nvSpPr>
          <p:cNvPr id="73" name=""/>
          <p:cNvSpPr/>
          <p:nvPr/>
        </p:nvSpPr>
        <p:spPr>
          <a:xfrm>
            <a:off x="4805640" y="10287720"/>
            <a:ext cx="1188000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Activity Diagram Diagram of Long Range Based Location Tracking and Fall Detection System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6319080" y="1143000"/>
            <a:ext cx="8080560" cy="9002520"/>
          </a:xfrm>
          <a:prstGeom prst="rect">
            <a:avLst/>
          </a:prstGeom>
          <a:ln w="0">
            <a:noFill/>
          </a:ln>
        </p:spPr>
      </p:pic>
      <p:sp>
        <p:nvSpPr>
          <p:cNvPr id="75" name=""/>
          <p:cNvSpPr/>
          <p:nvPr/>
        </p:nvSpPr>
        <p:spPr>
          <a:xfrm>
            <a:off x="4577040" y="10515600"/>
            <a:ext cx="1325160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Sequence  Diagram of Long Range Based Location Tracking and Fall Detection System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3331440" y="2743200"/>
            <a:ext cx="14040000" cy="5685120"/>
          </a:xfrm>
          <a:prstGeom prst="rect">
            <a:avLst/>
          </a:prstGeom>
          <a:ln w="0">
            <a:noFill/>
          </a:ln>
        </p:spPr>
      </p:pic>
      <p:sp>
        <p:nvSpPr>
          <p:cNvPr id="77" name=""/>
          <p:cNvSpPr/>
          <p:nvPr/>
        </p:nvSpPr>
        <p:spPr>
          <a:xfrm>
            <a:off x="3657600" y="9601920"/>
            <a:ext cx="13937400" cy="8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Fig: Data Flow Diagram  of Long Range Based Location Tracking and Fall Detection System Level-0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4572000" y="1544040"/>
            <a:ext cx="11562120" cy="8631360"/>
          </a:xfrm>
          <a:prstGeom prst="rect">
            <a:avLst/>
          </a:prstGeom>
          <a:ln w="0">
            <a:noFill/>
          </a:ln>
        </p:spPr>
      </p:pic>
      <p:sp>
        <p:nvSpPr>
          <p:cNvPr id="79" name=""/>
          <p:cNvSpPr/>
          <p:nvPr/>
        </p:nvSpPr>
        <p:spPr>
          <a:xfrm>
            <a:off x="4114800" y="10515600"/>
            <a:ext cx="13944240" cy="45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Fig: Data Flow Diagram  of Long Range Based Location Tracking and Fall Detection System Level-1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" descr=""/>
          <p:cNvPicPr/>
          <p:nvPr/>
        </p:nvPicPr>
        <p:blipFill>
          <a:blip r:embed="rId1"/>
          <a:stretch/>
        </p:blipFill>
        <p:spPr>
          <a:xfrm>
            <a:off x="3200400" y="2409480"/>
            <a:ext cx="13418280" cy="7418160"/>
          </a:xfrm>
          <a:prstGeom prst="rect">
            <a:avLst/>
          </a:prstGeom>
          <a:ln w="0">
            <a:noFill/>
          </a:ln>
        </p:spPr>
      </p:pic>
      <p:sp>
        <p:nvSpPr>
          <p:cNvPr id="81" name=""/>
          <p:cNvSpPr/>
          <p:nvPr/>
        </p:nvSpPr>
        <p:spPr>
          <a:xfrm>
            <a:off x="3474000" y="10287000"/>
            <a:ext cx="14355000" cy="45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Fig: Data Flow Diagram  of Long Range Based Location Tracking and Fall Detection System Level-2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4359600" y="3204360"/>
            <a:ext cx="12189960" cy="6490080"/>
          </a:xfrm>
          <a:prstGeom prst="rect">
            <a:avLst/>
          </a:prstGeom>
          <a:ln w="0">
            <a:noFill/>
          </a:ln>
        </p:spPr>
      </p:pic>
      <p:sp>
        <p:nvSpPr>
          <p:cNvPr id="83" name=""/>
          <p:cNvSpPr/>
          <p:nvPr/>
        </p:nvSpPr>
        <p:spPr>
          <a:xfrm>
            <a:off x="4343400" y="10058400"/>
            <a:ext cx="1367100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Fig: Fritzing of Central Node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153;p27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43" name="Google Shape;154;p27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44" name="PlaceHolder 1"/>
          <p:cNvSpPr>
            <a:spLocks noGrp="1"/>
          </p:cNvSpPr>
          <p:nvPr>
            <p:ph type="sldNum" idx="9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E2544DE-D34C-4898-93DE-0DD2D341607C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Google Shape;157;p27"/>
          <p:cNvSpPr/>
          <p:nvPr/>
        </p:nvSpPr>
        <p:spPr>
          <a:xfrm>
            <a:off x="5057640" y="290520"/>
            <a:ext cx="9066240" cy="63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Agenda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"/>
          <p:cNvSpPr/>
          <p:nvPr/>
        </p:nvSpPr>
        <p:spPr>
          <a:xfrm>
            <a:off x="685800" y="2057400"/>
            <a:ext cx="15085800" cy="77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134"/>
              </a:spcBef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Introduction 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34"/>
              </a:spcBef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Literature Survey 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34"/>
              </a:spcBef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Tools and Technologies Used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34"/>
              </a:spcBef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Hardware and Software Requirements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34"/>
              </a:spcBef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Functional and Non-functional Requirements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34"/>
              </a:spcBef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System design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34"/>
              </a:spcBef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Implementation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34"/>
              </a:spcBef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Screenshots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34"/>
              </a:spcBef>
              <a:spcAft>
                <a:spcPts val="1134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References</a:t>
            </a:r>
            <a:endParaRPr b="0" lang="en-US" sz="3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"/>
          <p:cNvSpPr/>
          <p:nvPr/>
        </p:nvSpPr>
        <p:spPr>
          <a:xfrm>
            <a:off x="9144000" y="9602640"/>
            <a:ext cx="439416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Fig: Fritzing of Node P1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4496040" y="2217600"/>
            <a:ext cx="12189960" cy="692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4496040" y="2217600"/>
            <a:ext cx="12189960" cy="6924600"/>
          </a:xfrm>
          <a:prstGeom prst="rect">
            <a:avLst/>
          </a:prstGeom>
          <a:ln w="0">
            <a:noFill/>
          </a:ln>
        </p:spPr>
      </p:pic>
      <p:sp>
        <p:nvSpPr>
          <p:cNvPr id="87" name=""/>
          <p:cNvSpPr/>
          <p:nvPr/>
        </p:nvSpPr>
        <p:spPr>
          <a:xfrm>
            <a:off x="8062560" y="9601920"/>
            <a:ext cx="4510080" cy="45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Fig: Fritzing of Node P2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193;p31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89" name="Google Shape;194;p31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90" name="Google Shape;196;p31"/>
          <p:cNvSpPr/>
          <p:nvPr/>
        </p:nvSpPr>
        <p:spPr>
          <a:xfrm>
            <a:off x="5057640" y="290520"/>
            <a:ext cx="9066240" cy="63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Testing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"/>
          <p:cNvSpPr/>
          <p:nvPr/>
        </p:nvSpPr>
        <p:spPr>
          <a:xfrm>
            <a:off x="3270960" y="1772280"/>
            <a:ext cx="7698240" cy="111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Module 1: Remote Sensor Node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92" name="Google Shape;197;p 2"/>
          <p:cNvGraphicFramePr/>
          <p:nvPr/>
        </p:nvGraphicFramePr>
        <p:xfrm>
          <a:off x="1512720" y="2761200"/>
          <a:ext cx="16940520" cy="3526560"/>
        </p:xfrm>
        <a:graphic>
          <a:graphicData uri="http://schemas.openxmlformats.org/drawingml/2006/table">
            <a:tbl>
              <a:tblPr/>
              <a:tblGrid>
                <a:gridCol w="2325960"/>
                <a:gridCol w="2995200"/>
                <a:gridCol w="3149280"/>
                <a:gridCol w="2823480"/>
                <a:gridCol w="2823480"/>
                <a:gridCol w="2823480"/>
              </a:tblGrid>
              <a:tr h="12369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Test Case_ID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Feature Tested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Sample Input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Expected Output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Actual Output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Remarks (Pass/Fail)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125208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TC_RS_01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GPS and Sensor Reading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GPS + BME280 connected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JSON with lat, lon, temp, alt, press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temp, alt, press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JSON string with valid sensor values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  <a:tr h="5187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TC_RS_02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Emergency Alert Trigger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Button Pressed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"alert": 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"alert": 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  <a:tr h="5187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TC_RS_03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GPS in indoor condition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GPS+LoRa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Longitude and latitude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No output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Fail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3" name="Google Shape;197;p 3"/>
          <p:cNvGraphicFramePr/>
          <p:nvPr/>
        </p:nvGraphicFramePr>
        <p:xfrm>
          <a:off x="1526400" y="7584480"/>
          <a:ext cx="16940520" cy="2662920"/>
        </p:xfrm>
        <a:graphic>
          <a:graphicData uri="http://schemas.openxmlformats.org/drawingml/2006/table">
            <a:tbl>
              <a:tblPr/>
              <a:tblGrid>
                <a:gridCol w="1609560"/>
                <a:gridCol w="3705120"/>
                <a:gridCol w="2491200"/>
                <a:gridCol w="3819960"/>
                <a:gridCol w="2657520"/>
                <a:gridCol w="2657520"/>
              </a:tblGrid>
              <a:tr h="10173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Test Case_ID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Feature Tested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Sample Input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Expected Output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Actual Output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Remarks (Pass/Fail)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9489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1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TC_CN_01</a:t>
                      </a:r>
                      <a:endParaRPr b="0" lang="en-US" sz="2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1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Receive LoRa packet</a:t>
                      </a:r>
                      <a:endParaRPr b="0" lang="en-US" sz="2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1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JSON packet from Nodes</a:t>
                      </a:r>
                      <a:endParaRPr b="0" lang="en-US" sz="2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1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Parsed JSON data</a:t>
                      </a:r>
                      <a:endParaRPr b="0" lang="en-US" sz="2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1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Correct JSON object received</a:t>
                      </a:r>
                      <a:endParaRPr b="0" lang="en-US" sz="2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1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Pass</a:t>
                      </a:r>
                      <a:endParaRPr b="0" lang="en-US" sz="21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  <a:tr h="69660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TC_CN_02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Invalid Data Packet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Garbled LoRa data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Show error 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LoRa parse failed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</a:tbl>
          </a:graphicData>
        </a:graphic>
      </p:graphicFrame>
      <p:sp>
        <p:nvSpPr>
          <p:cNvPr id="94" name=""/>
          <p:cNvSpPr/>
          <p:nvPr/>
        </p:nvSpPr>
        <p:spPr>
          <a:xfrm>
            <a:off x="2807640" y="6858000"/>
            <a:ext cx="8848800" cy="87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Module 2: Central Gateway Node (LoRa Receiver)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5" name="Google Shape;197;p 1"/>
          <p:cNvGraphicFramePr/>
          <p:nvPr/>
        </p:nvGraphicFramePr>
        <p:xfrm>
          <a:off x="1601280" y="2898000"/>
          <a:ext cx="16940520" cy="2166120"/>
        </p:xfrm>
        <a:graphic>
          <a:graphicData uri="http://schemas.openxmlformats.org/drawingml/2006/table">
            <a:tbl>
              <a:tblPr/>
              <a:tblGrid>
                <a:gridCol w="1877760"/>
                <a:gridCol w="3436920"/>
                <a:gridCol w="2491200"/>
                <a:gridCol w="3819960"/>
                <a:gridCol w="2657520"/>
                <a:gridCol w="2657520"/>
              </a:tblGrid>
              <a:tr h="10173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Test Case_ID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Feature Tested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Sample Input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Expected Output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Actual Output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Remarks (Pass/Fail)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43524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TC_MAP_01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SD card not mounted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Try writing data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Show “SD Init Failed”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Error shown in serial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Fail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  <a:tr h="69660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TC_SD_01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Write JSON to file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Valid JSON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JSON added to data.txt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Failed to write data/ Blank screen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Fail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</a:tbl>
          </a:graphicData>
        </a:graphic>
      </p:graphicFrame>
      <p:sp>
        <p:nvSpPr>
          <p:cNvPr id="96" name=""/>
          <p:cNvSpPr/>
          <p:nvPr/>
        </p:nvSpPr>
        <p:spPr>
          <a:xfrm>
            <a:off x="2850480" y="1828800"/>
            <a:ext cx="5604120" cy="129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Module 3: SD Card Logging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"/>
          <p:cNvSpPr/>
          <p:nvPr/>
        </p:nvSpPr>
        <p:spPr>
          <a:xfrm>
            <a:off x="2149560" y="6439320"/>
            <a:ext cx="7449480" cy="87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Module 4: Offline Map Display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98" name="Google Shape;197;p 4"/>
          <p:cNvGraphicFramePr/>
          <p:nvPr/>
        </p:nvGraphicFramePr>
        <p:xfrm>
          <a:off x="1601640" y="2898360"/>
          <a:ext cx="16940520" cy="2881800"/>
        </p:xfrm>
        <a:graphic>
          <a:graphicData uri="http://schemas.openxmlformats.org/drawingml/2006/table">
            <a:tbl>
              <a:tblPr/>
              <a:tblGrid>
                <a:gridCol w="1877760"/>
                <a:gridCol w="3436920"/>
                <a:gridCol w="2491200"/>
                <a:gridCol w="3819960"/>
                <a:gridCol w="2657520"/>
                <a:gridCol w="2657520"/>
              </a:tblGrid>
              <a:tr h="10173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Test Case_ID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Feature Tested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Sample Input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Expected Output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Actual Output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Remarks (Pass/Fail)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44064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TC_MAP_01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SD card not mounted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Try writing data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Show “SD Init Failed”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Error shown in serial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  <a:tr h="69660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TC_SD_01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Write JSON to file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Valid JSON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JSON added to data.txt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Failed to write data/ Blank screen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  <a:tr h="69660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TC_SD_01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Override Latest.txt file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JSON data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Override the file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Override the latest.txt file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pass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9" name="Google Shape;197;p 5"/>
          <p:cNvGraphicFramePr/>
          <p:nvPr/>
        </p:nvGraphicFramePr>
        <p:xfrm>
          <a:off x="1508400" y="7622640"/>
          <a:ext cx="16940520" cy="2441160"/>
        </p:xfrm>
        <a:graphic>
          <a:graphicData uri="http://schemas.openxmlformats.org/drawingml/2006/table">
            <a:tbl>
              <a:tblPr/>
              <a:tblGrid>
                <a:gridCol w="1877760"/>
                <a:gridCol w="3436920"/>
                <a:gridCol w="2491200"/>
                <a:gridCol w="3819960"/>
                <a:gridCol w="2657520"/>
                <a:gridCol w="2657520"/>
              </a:tblGrid>
              <a:tr h="10173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Test Case_ID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Feature Tested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Sample Input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Expected Output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Actual Output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Remarks (Pass/Fail)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43524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TC_MAP_01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Marker on map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Coordinates in data.txt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Marker shown at correct location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Marker displayed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  <a:tr h="69660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TC_MAP_02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Missing tile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Tile file deleted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Blank map or tile error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Map partially loads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Fail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0" name="Google Shape;197;p 6"/>
          <p:cNvGraphicFramePr/>
          <p:nvPr/>
        </p:nvGraphicFramePr>
        <p:xfrm>
          <a:off x="1047240" y="2878200"/>
          <a:ext cx="16940520" cy="2441160"/>
        </p:xfrm>
        <a:graphic>
          <a:graphicData uri="http://schemas.openxmlformats.org/drawingml/2006/table">
            <a:tbl>
              <a:tblPr/>
              <a:tblGrid>
                <a:gridCol w="1877760"/>
                <a:gridCol w="3436920"/>
                <a:gridCol w="2491200"/>
                <a:gridCol w="3819960"/>
                <a:gridCol w="2657520"/>
                <a:gridCol w="2657520"/>
              </a:tblGrid>
              <a:tr h="10173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Test Case_ID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Feature Tested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Sample Input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Expected Output 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Actual Output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US" sz="2600" spc="-1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</a:rPr>
                        <a:t>Remarks (Pass/Fail)</a:t>
                      </a:r>
                      <a:endParaRPr b="0" lang="en-US" sz="2600" spc="-1" strike="noStrike">
                        <a:solidFill>
                          <a:srgbClr val="ffffff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1"/>
                    </a:solidFill>
                  </a:tcPr>
                </a:tc>
              </a:tr>
              <a:tr h="43524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TC_UI_01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Page load from ESP32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Open IP in browser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Load map and UI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Page displays with map and data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  <a:tr h="69660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TC_UI_02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Display UI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UI from sd card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Map with UI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Blank UI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200" spc="-1" strike="noStrike">
                          <a:solidFill>
                            <a:schemeClr val="dk1"/>
                          </a:solidFill>
                          <a:latin typeface="Times new Roman"/>
                          <a:ea typeface="Arial"/>
                        </a:rPr>
                        <a:t>Pass</a:t>
                      </a:r>
                      <a:endParaRPr b="0" lang="en-US" sz="22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cdd8fb"/>
                    </a:solidFill>
                  </a:tcPr>
                </a:tc>
              </a:tr>
            </a:tbl>
          </a:graphicData>
        </a:graphic>
      </p:graphicFrame>
      <p:sp>
        <p:nvSpPr>
          <p:cNvPr id="101" name=""/>
          <p:cNvSpPr/>
          <p:nvPr/>
        </p:nvSpPr>
        <p:spPr>
          <a:xfrm>
            <a:off x="3200400" y="1828800"/>
            <a:ext cx="11199240" cy="48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Module 4: Offline Map Display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204;p32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03" name="Google Shape;205;p32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04" name="Google Shape;208;p32"/>
          <p:cNvSpPr/>
          <p:nvPr/>
        </p:nvSpPr>
        <p:spPr>
          <a:xfrm>
            <a:off x="5057640" y="290520"/>
            <a:ext cx="9066240" cy="63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Results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"/>
          <p:cNvSpPr/>
          <p:nvPr/>
        </p:nvSpPr>
        <p:spPr>
          <a:xfrm>
            <a:off x="8229600" y="9601200"/>
            <a:ext cx="4568760" cy="87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Map UI display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3123000" y="1815840"/>
            <a:ext cx="14117760" cy="7145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" descr=""/>
          <p:cNvPicPr/>
          <p:nvPr/>
        </p:nvPicPr>
        <p:blipFill>
          <a:blip r:embed="rId1"/>
          <a:stretch/>
        </p:blipFill>
        <p:spPr>
          <a:xfrm>
            <a:off x="3123000" y="2148120"/>
            <a:ext cx="14118120" cy="7145640"/>
          </a:xfrm>
          <a:prstGeom prst="rect">
            <a:avLst/>
          </a:prstGeom>
          <a:ln w="0">
            <a:noFill/>
          </a:ln>
        </p:spPr>
      </p:pic>
      <p:sp>
        <p:nvSpPr>
          <p:cNvPr id="108" name=""/>
          <p:cNvSpPr/>
          <p:nvPr/>
        </p:nvSpPr>
        <p:spPr>
          <a:xfrm>
            <a:off x="8001000" y="10031400"/>
            <a:ext cx="5027760" cy="87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Dashboard  display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214;p33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10" name="Google Shape;215;p33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11" name="PlaceHolder 1"/>
          <p:cNvSpPr>
            <a:spLocks noGrp="1"/>
          </p:cNvSpPr>
          <p:nvPr>
            <p:ph type="sldNum" idx="10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E43DE04-972C-4619-95F3-2402F86BA945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2" name="Google Shape;218;p33"/>
          <p:cNvSpPr/>
          <p:nvPr/>
        </p:nvSpPr>
        <p:spPr>
          <a:xfrm>
            <a:off x="5057640" y="290520"/>
            <a:ext cx="9066240" cy="63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Screen shots of Results  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2971800" y="1784880"/>
            <a:ext cx="14303520" cy="8044200"/>
          </a:xfrm>
          <a:prstGeom prst="rect">
            <a:avLst/>
          </a:prstGeom>
          <a:ln w="0">
            <a:noFill/>
          </a:ln>
        </p:spPr>
      </p:pic>
      <p:sp>
        <p:nvSpPr>
          <p:cNvPr id="114" name=""/>
          <p:cNvSpPr/>
          <p:nvPr/>
        </p:nvSpPr>
        <p:spPr>
          <a:xfrm>
            <a:off x="8001000" y="9866880"/>
            <a:ext cx="5124240" cy="87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i="1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Sensor Data in serial monitor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2974320" y="1345320"/>
            <a:ext cx="15084360" cy="8483760"/>
          </a:xfrm>
          <a:prstGeom prst="rect">
            <a:avLst/>
          </a:prstGeom>
          <a:ln w="0">
            <a:noFill/>
          </a:ln>
        </p:spPr>
      </p:pic>
      <p:sp>
        <p:nvSpPr>
          <p:cNvPr id="116" name=""/>
          <p:cNvSpPr/>
          <p:nvPr/>
        </p:nvSpPr>
        <p:spPr>
          <a:xfrm>
            <a:off x="8686800" y="9829800"/>
            <a:ext cx="4797360" cy="87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i="1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Packet sending via LoRa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" descr=""/>
          <p:cNvPicPr/>
          <p:nvPr/>
        </p:nvPicPr>
        <p:blipFill>
          <a:blip r:embed="rId1"/>
          <a:stretch/>
        </p:blipFill>
        <p:spPr>
          <a:xfrm>
            <a:off x="2163960" y="1604160"/>
            <a:ext cx="15437520" cy="8682120"/>
          </a:xfrm>
          <a:prstGeom prst="rect">
            <a:avLst/>
          </a:prstGeom>
          <a:ln w="0">
            <a:noFill/>
          </a:ln>
        </p:spPr>
      </p:pic>
      <p:sp>
        <p:nvSpPr>
          <p:cNvPr id="118" name=""/>
          <p:cNvSpPr/>
          <p:nvPr/>
        </p:nvSpPr>
        <p:spPr>
          <a:xfrm>
            <a:off x="8001000" y="10432080"/>
            <a:ext cx="6168960" cy="87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i="1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Fig: GPS data in serial Monitor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163;p28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48" name="Google Shape;164;p28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49" name="Google Shape;167;p28"/>
          <p:cNvSpPr/>
          <p:nvPr/>
        </p:nvSpPr>
        <p:spPr>
          <a:xfrm>
            <a:off x="4876200" y="1143000"/>
            <a:ext cx="9066240" cy="63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IN" sz="48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Introduction 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"/>
          <p:cNvSpPr/>
          <p:nvPr/>
        </p:nvSpPr>
        <p:spPr>
          <a:xfrm>
            <a:off x="457200" y="1924920"/>
            <a:ext cx="11199240" cy="744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1" lang="en-US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Introduction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Symbol" charset="2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Designed for remote environments (forests, mountains, disaster zones) 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Symbol" charset="2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where cellular/Wi-Fi networks are unavailable or unreliable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Symbol" charset="2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Aims to enhance safety and monitoring of trekkers, rescue teams, or remote personnel.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Symbol" charset="2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Implements an offline, low-power communication system using LoRa technology.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Symbol" charset="2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Employs a star topology with one central ESP32 node and two remote ESP32 sensor nodes.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Symbol" charset="2"/>
              <a:buChar char=""/>
            </a:pPr>
            <a:r>
              <a:rPr b="1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Key Features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Symbol" charset="2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Fully offline operation – no need for internet or cellular networks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Symbol" charset="2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Real-time communication between nodes and central server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Symbol" charset="2"/>
              <a:buChar char="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Energy-efficient 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12344400" y="2971800"/>
            <a:ext cx="7313040" cy="5484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214;p33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20" name="Google Shape;215;p33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21" name="PlaceHolder 1"/>
          <p:cNvSpPr>
            <a:spLocks noGrp="1"/>
          </p:cNvSpPr>
          <p:nvPr>
            <p:ph/>
          </p:nvPr>
        </p:nvSpPr>
        <p:spPr>
          <a:xfrm>
            <a:off x="969840" y="2742120"/>
            <a:ext cx="18727920" cy="750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57200" indent="-28008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Clr>
                <a:srgbClr val="000000"/>
              </a:buClr>
              <a:buFont typeface="Symbol" charset="2"/>
              <a:buChar char=""/>
            </a:pPr>
            <a:r>
              <a:rPr b="0" lang="en-US" sz="2800" spc="-1" strike="noStrike">
                <a:solidFill>
                  <a:schemeClr val="dk1"/>
                </a:solidFill>
                <a:latin typeface="Times New Roman"/>
                <a:ea typeface="Arial"/>
              </a:rPr>
              <a:t>Reliable Wireless Communication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28008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Clr>
                <a:srgbClr val="000000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Times New Roman"/>
                <a:ea typeface="Arial"/>
              </a:rPr>
              <a:t>Fully Offline Functionality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28008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Clr>
                <a:srgbClr val="000000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Times New Roman"/>
                <a:ea typeface="Arial"/>
              </a:rPr>
              <a:t>Accurate Environmental Monitoring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28008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Clr>
                <a:srgbClr val="000000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Times New Roman"/>
                <a:ea typeface="Arial"/>
              </a:rPr>
              <a:t>Real-Time Emergency Alerts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28008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Clr>
                <a:srgbClr val="000000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Times New Roman"/>
                <a:ea typeface="Arial"/>
              </a:rPr>
              <a:t>Efficient Data Logging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28008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Clr>
                <a:srgbClr val="000000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Times New Roman"/>
                <a:ea typeface="Arial"/>
              </a:rPr>
              <a:t>Offline Map Integration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-28008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Clr>
                <a:srgbClr val="000000"/>
              </a:buClr>
              <a:buFont typeface="Symbol" charset="2"/>
              <a:buChar char=""/>
              <a:tabLst>
                <a:tab algn="l" pos="0"/>
              </a:tabLst>
            </a:pPr>
            <a:r>
              <a:rPr b="0" lang="en-US" sz="2800" spc="-1" strike="noStrike">
                <a:solidFill>
                  <a:schemeClr val="dk1"/>
                </a:solidFill>
                <a:latin typeface="Times New Roman"/>
                <a:ea typeface="Arial"/>
              </a:rPr>
              <a:t>User-Friendly Dashboard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00000"/>
              </a:lnSpc>
              <a:spcBef>
                <a:spcPts val="575"/>
              </a:spcBef>
              <a:spcAft>
                <a:spcPts val="431"/>
              </a:spcAft>
              <a:buNone/>
              <a:tabLst>
                <a:tab algn="l" pos="0"/>
              </a:tabLst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ldNum" idx="11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CF7B066-0113-4994-88FB-24114028EFE1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3" name="Google Shape;217;p33"/>
          <p:cNvSpPr/>
          <p:nvPr/>
        </p:nvSpPr>
        <p:spPr>
          <a:xfrm>
            <a:off x="969840" y="2301840"/>
            <a:ext cx="18523080" cy="501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IN" sz="4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Google Shape;218;p33"/>
          <p:cNvSpPr/>
          <p:nvPr/>
        </p:nvSpPr>
        <p:spPr>
          <a:xfrm>
            <a:off x="5057640" y="290520"/>
            <a:ext cx="9066240" cy="63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Conclusion  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214;p33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26" name="Google Shape;215;p33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27" name="PlaceHolder 1"/>
          <p:cNvSpPr>
            <a:spLocks noGrp="1"/>
          </p:cNvSpPr>
          <p:nvPr>
            <p:ph type="sldNum" idx="12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38A0ECDA-A52D-4F25-8BC1-5B2C17DF5585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8" name="Google Shape;217;p33"/>
          <p:cNvSpPr/>
          <p:nvPr/>
        </p:nvSpPr>
        <p:spPr>
          <a:xfrm>
            <a:off x="969840" y="2301840"/>
            <a:ext cx="18523080" cy="501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IN" sz="4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Google Shape;218;p33"/>
          <p:cNvSpPr/>
          <p:nvPr/>
        </p:nvSpPr>
        <p:spPr>
          <a:xfrm>
            <a:off x="5057640" y="290520"/>
            <a:ext cx="9066240" cy="63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Future Enhancements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"/>
          <p:cNvSpPr/>
          <p:nvPr/>
        </p:nvSpPr>
        <p:spPr>
          <a:xfrm>
            <a:off x="1371600" y="2971800"/>
            <a:ext cx="16227360" cy="548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1757"/>
              </a:spcBef>
              <a:spcAft>
                <a:spcPts val="155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Mesh topology support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757"/>
              </a:spcBef>
              <a:spcAft>
                <a:spcPts val="155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Mobile app with Bluetooth data sync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757"/>
              </a:spcBef>
              <a:spcAft>
                <a:spcPts val="155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Graphical analytics and trend visualization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757"/>
              </a:spcBef>
              <a:spcAft>
                <a:spcPts val="155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Voice/sound-based emergency alert integration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224;p34"/>
          <p:cNvSpPr/>
          <p:nvPr/>
        </p:nvSpPr>
        <p:spPr>
          <a:xfrm>
            <a:off x="2982960" y="712800"/>
            <a:ext cx="52560" cy="52560"/>
          </a:xfrm>
          <a:custGeom>
            <a:avLst/>
            <a:gdLst>
              <a:gd name="textAreaLeft" fmla="*/ 0 w 52560"/>
              <a:gd name="textAreaRight" fmla="*/ 57240 w 52560"/>
              <a:gd name="textAreaTop" fmla="*/ 0 h 52560"/>
              <a:gd name="textAreaBottom" fmla="*/ 57240 h 52560"/>
            </a:gdLst>
            <a:ahLst/>
            <a:rect l="textAreaLeft" t="textAreaTop" r="textAreaRight" b="textAreaBottom"/>
            <a:pathLst>
              <a:path w="56514" h="56515">
                <a:moveTo>
                  <a:pt x="28145" y="0"/>
                </a:moveTo>
                <a:lnTo>
                  <a:pt x="17201" y="2207"/>
                </a:lnTo>
                <a:lnTo>
                  <a:pt x="8253" y="8227"/>
                </a:lnTo>
                <a:lnTo>
                  <a:pt x="2215" y="17157"/>
                </a:lnTo>
                <a:lnTo>
                  <a:pt x="0" y="28093"/>
                </a:lnTo>
                <a:lnTo>
                  <a:pt x="2215" y="39037"/>
                </a:lnTo>
                <a:lnTo>
                  <a:pt x="8253" y="47985"/>
                </a:lnTo>
                <a:lnTo>
                  <a:pt x="17201" y="54023"/>
                </a:lnTo>
                <a:lnTo>
                  <a:pt x="28145" y="56239"/>
                </a:lnTo>
                <a:lnTo>
                  <a:pt x="39070" y="54023"/>
                </a:lnTo>
                <a:lnTo>
                  <a:pt x="41803" y="52176"/>
                </a:lnTo>
                <a:lnTo>
                  <a:pt x="28145" y="52176"/>
                </a:lnTo>
                <a:lnTo>
                  <a:pt x="18763" y="50280"/>
                </a:lnTo>
                <a:lnTo>
                  <a:pt x="11109" y="45113"/>
                </a:lnTo>
                <a:lnTo>
                  <a:pt x="5952" y="37457"/>
                </a:lnTo>
                <a:lnTo>
                  <a:pt x="4062" y="28093"/>
                </a:lnTo>
                <a:lnTo>
                  <a:pt x="5952" y="18722"/>
                </a:lnTo>
                <a:lnTo>
                  <a:pt x="11109" y="11052"/>
                </a:lnTo>
                <a:lnTo>
                  <a:pt x="18763" y="5870"/>
                </a:lnTo>
                <a:lnTo>
                  <a:pt x="28145" y="3968"/>
                </a:lnTo>
                <a:lnTo>
                  <a:pt x="41684" y="3968"/>
                </a:lnTo>
                <a:lnTo>
                  <a:pt x="39070" y="2207"/>
                </a:lnTo>
                <a:lnTo>
                  <a:pt x="28145" y="0"/>
                </a:lnTo>
                <a:close/>
              </a:path>
              <a:path w="56514" h="56515">
                <a:moveTo>
                  <a:pt x="41684" y="3968"/>
                </a:moveTo>
                <a:lnTo>
                  <a:pt x="28145" y="3968"/>
                </a:lnTo>
                <a:lnTo>
                  <a:pt x="37527" y="5870"/>
                </a:lnTo>
                <a:lnTo>
                  <a:pt x="45181" y="11052"/>
                </a:lnTo>
                <a:lnTo>
                  <a:pt x="50338" y="18722"/>
                </a:lnTo>
                <a:lnTo>
                  <a:pt x="52228" y="28093"/>
                </a:lnTo>
                <a:lnTo>
                  <a:pt x="50338" y="37457"/>
                </a:lnTo>
                <a:lnTo>
                  <a:pt x="45181" y="45113"/>
                </a:lnTo>
                <a:lnTo>
                  <a:pt x="37527" y="50280"/>
                </a:lnTo>
                <a:lnTo>
                  <a:pt x="28145" y="52176"/>
                </a:lnTo>
                <a:lnTo>
                  <a:pt x="41803" y="52176"/>
                </a:lnTo>
                <a:lnTo>
                  <a:pt x="48005" y="47985"/>
                </a:lnTo>
                <a:lnTo>
                  <a:pt x="54036" y="39037"/>
                </a:lnTo>
                <a:lnTo>
                  <a:pt x="56249" y="28093"/>
                </a:lnTo>
                <a:lnTo>
                  <a:pt x="54036" y="17157"/>
                </a:lnTo>
                <a:lnTo>
                  <a:pt x="48005" y="8227"/>
                </a:lnTo>
                <a:lnTo>
                  <a:pt x="41684" y="3968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32" name="Google Shape;225;p34"/>
          <p:cNvSpPr/>
          <p:nvPr/>
        </p:nvSpPr>
        <p:spPr>
          <a:xfrm>
            <a:off x="2998800" y="725400"/>
            <a:ext cx="20880" cy="27000"/>
          </a:xfrm>
          <a:custGeom>
            <a:avLst/>
            <a:gdLst>
              <a:gd name="textAreaLeft" fmla="*/ 0 w 20880"/>
              <a:gd name="textAreaRight" fmla="*/ 25560 w 20880"/>
              <a:gd name="textAreaTop" fmla="*/ 0 h 27000"/>
              <a:gd name="textAreaBottom" fmla="*/ 31680 h 27000"/>
            </a:gdLst>
            <a:ahLst/>
            <a:rect l="textAreaLeft" t="textAreaTop" r="textAreaRight" b="textAreaBottom"/>
            <a:pathLst>
              <a:path w="25400" h="31750">
                <a:moveTo>
                  <a:pt x="11999" y="0"/>
                </a:moveTo>
                <a:lnTo>
                  <a:pt x="0" y="0"/>
                </a:lnTo>
                <a:lnTo>
                  <a:pt x="0" y="31423"/>
                </a:lnTo>
                <a:lnTo>
                  <a:pt x="5675" y="31423"/>
                </a:lnTo>
                <a:lnTo>
                  <a:pt x="5675" y="18292"/>
                </a:lnTo>
                <a:lnTo>
                  <a:pt x="16472" y="18292"/>
                </a:lnTo>
                <a:lnTo>
                  <a:pt x="15633" y="17570"/>
                </a:lnTo>
                <a:lnTo>
                  <a:pt x="21266" y="14669"/>
                </a:lnTo>
                <a:lnTo>
                  <a:pt x="21701" y="13277"/>
                </a:lnTo>
                <a:lnTo>
                  <a:pt x="5675" y="13277"/>
                </a:lnTo>
                <a:lnTo>
                  <a:pt x="5675" y="5329"/>
                </a:lnTo>
                <a:lnTo>
                  <a:pt x="22239" y="5329"/>
                </a:lnTo>
                <a:lnTo>
                  <a:pt x="21884" y="3863"/>
                </a:lnTo>
                <a:lnTo>
                  <a:pt x="18564" y="848"/>
                </a:lnTo>
                <a:lnTo>
                  <a:pt x="11999" y="0"/>
                </a:lnTo>
                <a:close/>
              </a:path>
              <a:path w="25400" h="31750">
                <a:moveTo>
                  <a:pt x="16472" y="18292"/>
                </a:moveTo>
                <a:lnTo>
                  <a:pt x="6837" y="18292"/>
                </a:lnTo>
                <a:lnTo>
                  <a:pt x="9727" y="18680"/>
                </a:lnTo>
                <a:lnTo>
                  <a:pt x="11465" y="19999"/>
                </a:lnTo>
                <a:lnTo>
                  <a:pt x="14470" y="24596"/>
                </a:lnTo>
                <a:lnTo>
                  <a:pt x="18564" y="31423"/>
                </a:lnTo>
                <a:lnTo>
                  <a:pt x="25402" y="31423"/>
                </a:lnTo>
                <a:lnTo>
                  <a:pt x="21967" y="25318"/>
                </a:lnTo>
                <a:lnTo>
                  <a:pt x="18721" y="20229"/>
                </a:lnTo>
                <a:lnTo>
                  <a:pt x="16472" y="18292"/>
                </a:lnTo>
                <a:close/>
              </a:path>
              <a:path w="25400" h="31750">
                <a:moveTo>
                  <a:pt x="22239" y="5329"/>
                </a:moveTo>
                <a:lnTo>
                  <a:pt x="10156" y="5329"/>
                </a:lnTo>
                <a:lnTo>
                  <a:pt x="14324" y="5444"/>
                </a:lnTo>
                <a:lnTo>
                  <a:pt x="16449" y="6638"/>
                </a:lnTo>
                <a:lnTo>
                  <a:pt x="17224" y="9224"/>
                </a:lnTo>
                <a:lnTo>
                  <a:pt x="16638" y="11580"/>
                </a:lnTo>
                <a:lnTo>
                  <a:pt x="15057" y="12889"/>
                </a:lnTo>
                <a:lnTo>
                  <a:pt x="9926" y="13277"/>
                </a:lnTo>
                <a:lnTo>
                  <a:pt x="21701" y="13277"/>
                </a:lnTo>
                <a:lnTo>
                  <a:pt x="23088" y="8837"/>
                </a:lnTo>
                <a:lnTo>
                  <a:pt x="22239" y="5329"/>
                </a:lnTo>
                <a:close/>
              </a:path>
            </a:pathLst>
          </a:custGeom>
          <a:solidFill>
            <a:srgbClr val="231f2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chemeClr val="dk1"/>
              </a:solidFill>
              <a:latin typeface="Arial"/>
              <a:ea typeface="Arial"/>
            </a:endParaRPr>
          </a:p>
        </p:txBody>
      </p:sp>
      <p:sp>
        <p:nvSpPr>
          <p:cNvPr id="133" name="PlaceHolder 1"/>
          <p:cNvSpPr>
            <a:spLocks noGrp="1"/>
          </p:cNvSpPr>
          <p:nvPr>
            <p:ph type="sldNum" idx="13"/>
          </p:nvPr>
        </p:nvSpPr>
        <p:spPr>
          <a:xfrm>
            <a:off x="18627840" y="10253160"/>
            <a:ext cx="1200600" cy="859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IN" sz="22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4F80D02-80B5-4099-9ACA-1FA941732253}" type="slidenum">
              <a:rPr b="0" lang="en-IN" sz="2200" spc="-1" strike="noStrike">
                <a:solidFill>
                  <a:schemeClr val="dk2"/>
                </a:solidFill>
                <a:latin typeface="Arial"/>
                <a:ea typeface="Arial"/>
              </a:rPr>
              <a:t>&lt;number&gt;</a:t>
            </a:fld>
            <a:endParaRPr b="0" lang="en-US" sz="2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4" name="Google Shape;228;p34"/>
          <p:cNvSpPr/>
          <p:nvPr/>
        </p:nvSpPr>
        <p:spPr>
          <a:xfrm>
            <a:off x="5057640" y="290520"/>
            <a:ext cx="9066240" cy="63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IN" sz="4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References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"/>
          <p:cNvSpPr/>
          <p:nvPr/>
        </p:nvSpPr>
        <p:spPr>
          <a:xfrm>
            <a:off x="298440" y="2286000"/>
            <a:ext cx="19356840" cy="87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1] C. Wu et al., "Ultra-Low-Power LoRa Mesh Networks for Wilderness Tracking," IEEE Transactions on Wireless Communications, vol. 24, no. 3, pp. 45-58, 2025.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[2] A. Khan and B. Li, "Adaptive GPS-LoRa Hybrid Positioning for Remote Areas," IEEE Internet of Things Journal, vol. 12, no. 1, pp. 112-125, 2024.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[3] E. Rodriguez et al., "Energy-Efficient Emergency Alert Systems Using ESP32," IEEE Sensors Journal, vol. 23, no. 8, pp. 210-223, 2024.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[4] G. Park and H. Kim, "Decentralized Tracking in Mountainous Terrain: A LoRa Case Study," IEEE Communications Letters, vol. 27, no. 5, pp. 78-91, 2023.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[5] I. Petrov and J. Silva, "Edge Computing for Real-Time Wilderness Safety Monitoring," IEEE Access, vol. 11, pp. 345-360, 2023.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[6] M. Tanaka and S. Chen, "Battery Optimization Techniques for IoT Tracking Devices," IEEE Transactions on Power Electronics, vol. 38, no. 4, pp. 201-215, 2022.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[7] R. Kumar and P. Sharma, "LoRa-Based Communication Challenges in Himalayan Regions," IEEE Wireless Communications Letters, vol. 10, no. 6, pp. 132-145, 2022.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[8] S. Desai and L. Prakash, "Comparative Analysis of Trekker Safety Systems," IEEE Consumer Electronics Magazine, vol. 11, no. 2, pp. 67-79, 2022.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[9] T. Nguyen and V. Patel, "Low-Power Sensor Fusion for Wilderness Tracking," IEEE Sensors Journal, vol. 21, no. 9, pp. 89-102, 2021.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[10] W. Zhang and X. Liu, "IoT Architectures for Remote Area Monitoring," IEEE Internet of Things Journal, vol. 8, no. 5, pp. 156-170, 2021.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Google Shape;45;p4"/>
          <p:cNvGraphicFramePr/>
          <p:nvPr/>
        </p:nvGraphicFramePr>
        <p:xfrm>
          <a:off x="747720" y="2336400"/>
          <a:ext cx="18454320" cy="8023320"/>
        </p:xfrm>
        <a:graphic>
          <a:graphicData uri="http://schemas.openxmlformats.org/drawingml/2006/table">
            <a:tbl>
              <a:tblPr/>
              <a:tblGrid>
                <a:gridCol w="1135440"/>
                <a:gridCol w="5391720"/>
                <a:gridCol w="5014800"/>
                <a:gridCol w="6912720"/>
              </a:tblGrid>
              <a:tr h="4575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800" spc="-1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</a:rPr>
                        <a:t>Sl No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800" spc="-1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</a:rPr>
                        <a:t>Author (s) &amp; Paper title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800" spc="-1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</a:rPr>
                        <a:t>Details of Publication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800" spc="-1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</a:rPr>
                        <a:t>Summary of the Paper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rgbClr val="d6d6d6"/>
                    </a:solidFill>
                  </a:tcPr>
                </a:tc>
              </a:tr>
              <a:tr h="170928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1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T. Banerjee et al., "Multi-hop LoRa Outdoor Tracking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PR Letters, Vol. 5, No. 1, 2023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Presents mesh network support for 100+ devices, but requires GPS upgrades for optimal performance.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82332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2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L. Centenaro et al., "LoRa Emergency Protocols"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15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IEEE Wireless Comm., Vol. 23, No. 5, 2022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Explores long-term emergency request protocols with LoRa and limits of protocol-level integration.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118908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3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A. Kumar et al., "Overlay Tracking with BMP280 &amp; ESP32"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IOT Journal, Vol. 8, No. 2, 2021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Combines navigation overlay tracking and I2C-based BMP280 multi-sensor assemblies in LoRa systems.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46080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4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J. Smith et al., "GPS Loss Storage in LoRa Mapping"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 algn="just">
                        <a:lnSpc>
                          <a:spcPct val="100000"/>
                        </a:lnSpc>
                      </a:pP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IEEE Sensors Journal, Vol. 17, No. 4, 2020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Demonstrates GPS loss storage and accurate altitude estimation for LoRa applications.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46080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5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F. Adelantado et al., "High-load Monitoring with LoRa"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 algn="just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IEEE Comm. Mag., Vol. 59, 2020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Approximate 38km range achieved; high load monitored, but overestimates occur in reports.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3" name=""/>
          <p:cNvSpPr/>
          <p:nvPr/>
        </p:nvSpPr>
        <p:spPr>
          <a:xfrm>
            <a:off x="6172200" y="685800"/>
            <a:ext cx="6590160" cy="127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IN" sz="48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Literature Survey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" name="Google Shape;45;p 1"/>
          <p:cNvGraphicFramePr/>
          <p:nvPr/>
        </p:nvGraphicFramePr>
        <p:xfrm>
          <a:off x="720360" y="2315880"/>
          <a:ext cx="18454320" cy="7779600"/>
        </p:xfrm>
        <a:graphic>
          <a:graphicData uri="http://schemas.openxmlformats.org/drawingml/2006/table">
            <a:tbl>
              <a:tblPr/>
              <a:tblGrid>
                <a:gridCol w="1178280"/>
                <a:gridCol w="5147280"/>
                <a:gridCol w="5216400"/>
                <a:gridCol w="6912720"/>
              </a:tblGrid>
              <a:tr h="48528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800" spc="-1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</a:rPr>
                        <a:t>Sl No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800" spc="-1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</a:rPr>
                        <a:t>Author (s) &amp; Paper title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800" spc="-1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</a:rPr>
                        <a:t>Details of Publication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rgbClr val="d6d6d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en-IN" sz="2800" spc="-1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</a:rPr>
                        <a:t>Summary of the Paper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rgbClr val="d6d6d6"/>
                    </a:solidFill>
                  </a:tcPr>
                </a:tc>
              </a:tr>
              <a:tr h="146556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6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Y. Mehrotra et al., "Solar Health Monitoring, LoRa IoT"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J. AI Data Sci., Vol. 12, No. 3, 2024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Integrates solar charging and autonomous health monitoring for IoT deployments; shows limits in battery optimization.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172548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7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S. Das et al., "Disaster Mitigation: Fill/Drain LoRa"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>
                        <a:lnSpc>
                          <a:spcPct val="115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J. Comm. Tech., Vol. 27, No. 6, 2022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Proposes hybrid, energy-efficient fill/drain communications for disaster mitigation, but lacks individual monitoring.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127224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8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M. Joshi et al., "LoRa Mesh for Mountain Climbers"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Int. J. Web Appl., Vol. 14, No. 2, 2023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Details a self-healing LoRa mesh (14h runtime), with no environmental sensing in configuration.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127224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9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N. Komninos et al., "Satellite LoRa: Efficient Feeding"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 algn="just">
                        <a:lnSpc>
                          <a:spcPct val="100000"/>
                        </a:lnSpc>
                      </a:pP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IEEE ICCSE, 2023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Achieves 20% charge reduction for stationary monitoring, but lacks real-time drift compensation.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  <a:tr h="1549440">
                <a:tc>
                  <a:txBody>
                    <a:bodyPr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10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A. Sharma et al., "Adaptive Power Mgmt in ESP32 LoRa"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 algn="just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J. Data Intelligence, Vol. 10, No. 4, 2023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algn="just"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</a:pPr>
                      <a:r>
                        <a:rPr b="0" lang="en-US" sz="28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Uses dynamic duty cycling for 5s power reduction; GPS breakup issues present.</a:t>
                      </a:r>
                      <a:endParaRPr b="0" lang="en-US" sz="2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91440" marR="9144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  <p:sp>
        <p:nvSpPr>
          <p:cNvPr id="55" name=""/>
          <p:cNvSpPr/>
          <p:nvPr/>
        </p:nvSpPr>
        <p:spPr>
          <a:xfrm>
            <a:off x="6172200" y="914400"/>
            <a:ext cx="5941440" cy="1382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IN" sz="4800" spc="-1" strike="noStrike">
                <a:solidFill>
                  <a:schemeClr val="dk1"/>
                </a:solidFill>
                <a:latin typeface="Times New Roman"/>
                <a:ea typeface="Times New Roman"/>
              </a:rPr>
              <a:t>Literature Survey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"/>
          <p:cNvSpPr/>
          <p:nvPr/>
        </p:nvSpPr>
        <p:spPr>
          <a:xfrm>
            <a:off x="457200" y="2465640"/>
            <a:ext cx="17270280" cy="715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2608"/>
              </a:spcBef>
              <a:spcAft>
                <a:spcPts val="24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Long-range &amp; low power: LoRa can send data over 15–20 km in rural areas while using very little power, making it useful where Wi-Fi or mobile signals don’t work.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608"/>
              </a:spcBef>
              <a:spcAft>
                <a:spcPts val="24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Many sensing uses: It can monitor air quality, soil moisture, temperature, humidity, water quality, radiation, and ecosystem health.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608"/>
              </a:spcBef>
              <a:spcAft>
                <a:spcPts val="24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Battery-friendly &amp; robust: LoRa devices last for years on battery and work well even in tough terrains and weather.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608"/>
              </a:spcBef>
              <a:spcAft>
                <a:spcPts val="24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Scalable networks: Supports hundreds of sensor nodes in star or mesh topology, suitable for both cities and villages.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2608"/>
              </a:spcBef>
              <a:spcAft>
                <a:spcPts val="2409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Actionable insights: Real-time data helps in conservation, disaster management, pollution control, agriculture, and resource planning.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"/>
          <p:cNvSpPr/>
          <p:nvPr/>
        </p:nvSpPr>
        <p:spPr>
          <a:xfrm>
            <a:off x="5715000" y="914400"/>
            <a:ext cx="8456040" cy="145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Literature survey summary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"/>
          <p:cNvSpPr/>
          <p:nvPr/>
        </p:nvSpPr>
        <p:spPr>
          <a:xfrm>
            <a:off x="1143000" y="2514600"/>
            <a:ext cx="14630040" cy="590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216000" indent="-216000">
              <a:lnSpc>
                <a:spcPct val="100000"/>
              </a:lnSpc>
              <a:spcBef>
                <a:spcPts val="3402"/>
              </a:spcBef>
              <a:spcAft>
                <a:spcPts val="340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600" spc="-1" strike="noStrike">
                <a:solidFill>
                  <a:srgbClr val="000000"/>
                </a:solidFill>
                <a:latin typeface="Times New Roman"/>
              </a:rPr>
              <a:t>To Enhance trekker safety in remote, disconnected regions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402"/>
              </a:spcBef>
              <a:spcAft>
                <a:spcPts val="340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600" spc="-1" strike="noStrike">
                <a:solidFill>
                  <a:srgbClr val="000000"/>
                </a:solidFill>
                <a:latin typeface="Times New Roman"/>
              </a:rPr>
              <a:t>To Enable offline communication through LoRa technology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402"/>
              </a:spcBef>
              <a:spcAft>
                <a:spcPts val="340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600" spc="-1" strike="noStrike">
                <a:solidFill>
                  <a:srgbClr val="000000"/>
                </a:solidFill>
                <a:latin typeface="Times New Roman"/>
              </a:rPr>
              <a:t>To locate the device in the offline map   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3402"/>
              </a:spcBef>
              <a:spcAft>
                <a:spcPts val="340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600" spc="-1" strike="noStrike">
                <a:solidFill>
                  <a:srgbClr val="000000"/>
                </a:solidFill>
                <a:latin typeface="Times New Roman"/>
              </a:rPr>
              <a:t> </a:t>
            </a:r>
            <a:r>
              <a:rPr b="0" lang="en-IN" sz="3600" spc="-1" strike="noStrike">
                <a:solidFill>
                  <a:srgbClr val="000000"/>
                </a:solidFill>
                <a:latin typeface="Times New Roman"/>
              </a:rPr>
              <a:t>To Provide real-time alerts and emergency notifications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2"/>
              </a:spcBef>
              <a:spcAft>
                <a:spcPts val="3402"/>
              </a:spcAf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"/>
          <p:cNvSpPr/>
          <p:nvPr/>
        </p:nvSpPr>
        <p:spPr>
          <a:xfrm>
            <a:off x="5943600" y="845640"/>
            <a:ext cx="5639400" cy="144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IN" sz="48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Objectives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"/>
          <p:cNvSpPr/>
          <p:nvPr/>
        </p:nvSpPr>
        <p:spPr>
          <a:xfrm>
            <a:off x="1143000" y="1600200"/>
            <a:ext cx="18285840" cy="997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57"/>
              </a:spcBef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1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Module Name: LoRa Transmission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Purpose: To transmit and receive data packets reliably between nodes and central system.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Input: Sensor readings, GPS data, battery status, and alerts from FieldNode.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Function: Encodes data into JSON, transmits via LoRa; receives packets at central node; handles retries and packet validation.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Output: Successful delivery of telemetry data to central node for processing and logging.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57"/>
              </a:spcBef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Module Name: Location Tracking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Purpose: To update and display user/node GPS location.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Input: GPS coordinates from FieldNode device.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Function: Receives, stores, and maps location data.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Output: User location with timestamp shown on dashboard.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Module Name: Environmental Monitoring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Purpose: To monitor temperature and pressure at each node.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Input: Data from BME280 sensor.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Function: Reads, transmits, and logs environmental data.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Output: Temperature and pressure values with timestamp.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Module Name: Energy Monitoring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Purpose: To track and report device battery status.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Input: Battery voltage/current from FieldNode.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Function: Reads, evaluates, and reports battery level.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Output: Battery percentage and status alert if low.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"/>
          <p:cNvSpPr/>
          <p:nvPr/>
        </p:nvSpPr>
        <p:spPr>
          <a:xfrm>
            <a:off x="6172200" y="685800"/>
            <a:ext cx="9600480" cy="76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Functional Requirements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"/>
          <p:cNvSpPr/>
          <p:nvPr/>
        </p:nvSpPr>
        <p:spPr>
          <a:xfrm>
            <a:off x="1143000" y="1828800"/>
            <a:ext cx="14628240" cy="943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Module Name: Emergency Alert System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Purpose: To notify admin and users of emergencies.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Input: Emergency trigger from user/device.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Function: Broadcasts alert, logs event, notifies relevant users.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Output: Emergency alert message with user/location info.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Module Name: Data Logging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Purpose: To maintain history of all telemetry packets.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Input: LoRa packet data (JSON) from FieldNodes.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Function: Appends packets to data.txt, overrides latest.txt.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Output: Historical file (data.txt) and real-time latest file (latest.txt) for dashboard access.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1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Module Name: Dashboard Visualization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Purpose: To provide real-time and historical data view to users.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Input: Data files (data.txt, latest.txt) served by ESP32.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Function: Fetches and displays telemetry in cards, maps, and alert widgets.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r>
              <a:rPr b="0" lang="en-US" sz="26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Output: User-friendly dashboard showing node-wise information.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"/>
          <p:cNvSpPr/>
          <p:nvPr/>
        </p:nvSpPr>
        <p:spPr>
          <a:xfrm>
            <a:off x="5715000" y="834480"/>
            <a:ext cx="8914680" cy="763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en-US" sz="4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Functional Requirements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4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4_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453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2025-08-30T10:09:01Z</dcterms:modified>
  <cp:revision>184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11</vt:r8>
  </property>
  <property fmtid="{D5CDD505-2E9C-101B-9397-08002B2CF9AE}" pid="3" name="PresentationFormat">
    <vt:lpwstr>Custom</vt:lpwstr>
  </property>
  <property fmtid="{D5CDD505-2E9C-101B-9397-08002B2CF9AE}" pid="4" name="Slides">
    <vt:r8>11</vt:r8>
  </property>
</Properties>
</file>